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D0C0BB-5CD8-48F0-A5B7-32CCEA9D34B1}">
  <a:tblStyle styleId="{50D0C0BB-5CD8-48F0-A5B7-32CCEA9D34B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bd1aae7d4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bd1aae7d4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cc5a43f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cc5a43f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cc5a43f9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cc5a43f9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da89da8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bda89da8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cc5a43f9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cc5a43f9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cc5a43f9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cc5a43f9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cc5a43f9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bcc5a43f9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cc5a43f9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bcc5a43f9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cc5a43f9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bcc5a43f9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cc5a43f9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bcc5a43f9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c5a43f9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c5a43f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cc5a43f9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cc5a43f9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cc5a43f9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bcc5a43f9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bcc5a43f9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bcc5a43f9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cc5a43f9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bcc5a43f9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cc5a43f9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bcc5a43f9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cc5a43f9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cc5a43f9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bcc5a43f9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bcc5a43f9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da89da85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bda89da85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bcc5a43f9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bcc5a43f9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d1aae7d4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d1aae7d4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cc5a43f9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bcc5a43f9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bcc5a43f9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bcc5a43f9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bcc5a43f9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bcc5a43f9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cc5a43f9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bcc5a43f9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bcc5a43f9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bcc5a43f9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c7316f0b9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c7316f0b9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cc5a43f9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bcc5a43f9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bcc5a43f9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bcc5a43f9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bd1aae7d4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bd1aae7d4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bcc5a43f9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bcc5a43f9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d1aae7d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bd1aae7d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d1aae7d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d1aae7d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d1aae7d4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bd1aae7d4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d1aae7d4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d1aae7d4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d1aae7d4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bd1aae7d4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research.ece.ncsu.edu/ai5gchallenge/#dataset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40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40.png"/><Relationship Id="rId6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40.png"/><Relationship Id="rId6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4350" y="97150"/>
            <a:ext cx="852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19L820-Project Work 2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	 BATCH NO:19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 NAME: Dr THIYAGARAJAN K</a:t>
            </a:r>
            <a:endParaRPr sz="2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77650" y="3275550"/>
            <a:ext cx="77940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2000"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22L255 - RAGHAVAN</a:t>
            </a:r>
            <a:endParaRPr sz="1800"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22L262 - SARRANADHITHIYAA</a:t>
            </a:r>
            <a:endParaRPr sz="1800"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22L268 - SHRIRAM</a:t>
            </a:r>
            <a:endParaRPr sz="1800"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22L270 - SHYAAMALAN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1242588"/>
            <a:ext cx="861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based Channel Estimation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For OFDM Wireless Communication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304700" y="152350"/>
            <a:ext cx="859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METHODOLOGY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28500" y="1022925"/>
            <a:ext cx="87468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A1C1E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software-based deep learning framework is developed for accurate OFDM channel estimation using pilot symbols only.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received pilot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 State Information (CSI)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corrupted by noise, is first processed using an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Denoising Network (IDN)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implemented as a fully connected neural network to suppress noise and enhance pilot quality.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denoised pilot CSI is then converted into a sequence of tokens by separating real and imaginary components and appending time–frequency positional information.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Transformer-based channel estimation model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employed to capture long-range correlations across subcarriers and OFDM symbols using self-attention mechanisms.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Transformer reconstructs the complete CSI of the OFDM time-frequency grid from the limited pilot information.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entire model is trained using a supervised learning approach with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Squared Error (MSE) loss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without requiring prior channel statistics or hardware measurements.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evaluated under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Signal-to-Noise Ratio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(SNR) conditions and compared with conventional estimation techniques to demonstrate robustness, particularly in low-SNR scenarios.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975" y="3579305"/>
            <a:ext cx="777048" cy="43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4">
            <a:alphaModFix/>
          </a:blip>
          <a:srcRect b="0" l="0" r="0" t="19530"/>
          <a:stretch/>
        </p:blipFill>
        <p:spPr>
          <a:xfrm>
            <a:off x="311700" y="1168757"/>
            <a:ext cx="8629425" cy="3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900" y="3848850"/>
            <a:ext cx="1697550" cy="4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525" y="3355275"/>
            <a:ext cx="3575900" cy="10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35250" y="114025"/>
            <a:ext cx="907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METHODOLOGY 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2447975" y="1672000"/>
            <a:ext cx="4327500" cy="20664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28575">
            <a:solidFill>
              <a:srgbClr val="CC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99999" l="2690" r="-2689" t="-74794"/>
          <a:stretch/>
        </p:blipFill>
        <p:spPr>
          <a:xfrm>
            <a:off x="383300" y="4457150"/>
            <a:ext cx="4930801" cy="2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0" y="0"/>
            <a:ext cx="902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</a:t>
            </a: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</a:t>
            </a: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PROJECT FLOW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863" y="502600"/>
            <a:ext cx="7494273" cy="460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5">
            <a:alphaModFix/>
          </a:blip>
          <a:srcRect b="26857" l="0" r="4168" t="0"/>
          <a:stretch/>
        </p:blipFill>
        <p:spPr>
          <a:xfrm>
            <a:off x="449850" y="4781613"/>
            <a:ext cx="4627749" cy="2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238800" y="80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USED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238800" y="610925"/>
            <a:ext cx="8520600" cy="424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Core programming language for OFDM simulation and deep learning implementation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Colab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Cloud-based platform for model training and evaluation with GPU support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 / TensorFlow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Deep learning framework for implementing the denoising network and Transformer model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 &amp; SciPy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Numerical computation and signal processing operations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Visualization of performance metrics such as MSE and BER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https://research.ece.ncsu.edu/ai5gchallenge/#datasets</a:t>
            </a:r>
            <a:endParaRPr sz="18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0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311700" y="15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8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DATASET</a:t>
            </a:r>
            <a:endParaRPr sz="28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9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11371" l="0" r="63277" t="0"/>
          <a:stretch/>
        </p:blipFill>
        <p:spPr>
          <a:xfrm>
            <a:off x="479025" y="1329025"/>
            <a:ext cx="2650276" cy="372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479025" y="727938"/>
            <a:ext cx="312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 of the dataset: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4">
            <a:alphaModFix/>
          </a:blip>
          <a:srcRect b="986" l="1302" r="0" t="404"/>
          <a:stretch/>
        </p:blipFill>
        <p:spPr>
          <a:xfrm>
            <a:off x="3048750" y="1145950"/>
            <a:ext cx="5972402" cy="383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3352575" y="727950"/>
            <a:ext cx="422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2D Representation of Data: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650" y="3776225"/>
            <a:ext cx="411050" cy="2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5624" t="0"/>
          <a:stretch/>
        </p:blipFill>
        <p:spPr>
          <a:xfrm>
            <a:off x="0" y="1237712"/>
            <a:ext cx="9144001" cy="186708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355350" y="282700"/>
            <a:ext cx="8536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PROGRESS:</a:t>
            </a: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T</a:t>
            </a: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ECHNIQUES 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4">
            <a:alphaModFix/>
          </a:blip>
          <a:srcRect b="52981" l="0" r="63277" t="0"/>
          <a:stretch/>
        </p:blipFill>
        <p:spPr>
          <a:xfrm>
            <a:off x="2221175" y="3317525"/>
            <a:ext cx="2350825" cy="18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 b="20144" l="0" r="63277" t="45857"/>
          <a:stretch/>
        </p:blipFill>
        <p:spPr>
          <a:xfrm>
            <a:off x="5160575" y="3570350"/>
            <a:ext cx="2350825" cy="132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670450" y="3055575"/>
            <a:ext cx="16614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use</a:t>
            </a:r>
            <a:r>
              <a:rPr lang="en" sz="15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5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b="94247" l="0" r="63277" t="0"/>
          <a:stretch/>
        </p:blipFill>
        <p:spPr>
          <a:xfrm>
            <a:off x="5160575" y="3317525"/>
            <a:ext cx="2350825" cy="2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725" y="4530397"/>
            <a:ext cx="803511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488" y="900900"/>
            <a:ext cx="6887023" cy="403942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18350" y="224900"/>
            <a:ext cx="824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TECHNIQUES-PERFORMANCE 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525" y="797225"/>
            <a:ext cx="5378952" cy="2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/>
        </p:nvSpPr>
        <p:spPr>
          <a:xfrm>
            <a:off x="222900" y="2544750"/>
            <a:ext cx="33726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3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Estimates the channel by simply </a:t>
            </a:r>
            <a:r>
              <a:rPr b="1" lang="en" sz="13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dividing the received pilot signal by the known transmitted pilot symbol</a:t>
            </a:r>
            <a:r>
              <a:rPr lang="en" sz="13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minimizing the energy of the error in the pilot domain.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1493" r="8538" t="0"/>
          <a:stretch/>
        </p:blipFill>
        <p:spPr>
          <a:xfrm>
            <a:off x="3055650" y="3520575"/>
            <a:ext cx="2492251" cy="4549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29"/>
          <p:cNvSpPr txBox="1"/>
          <p:nvPr/>
        </p:nvSpPr>
        <p:spPr>
          <a:xfrm>
            <a:off x="4879725" y="1151250"/>
            <a:ext cx="3452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2. Linear Minimum Mean Squared Error (LMMSE) </a:t>
            </a:r>
            <a:r>
              <a:rPr lang="en" sz="15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(dB)</a:t>
            </a:r>
            <a:r>
              <a:rPr b="1" lang="en" sz="15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222900" y="11512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1. Least Square</a:t>
            </a:r>
            <a:r>
              <a:rPr lang="en" sz="15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(dB):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 b="0" l="0" r="0" t="22275"/>
          <a:stretch/>
        </p:blipFill>
        <p:spPr>
          <a:xfrm>
            <a:off x="2017713" y="4032675"/>
            <a:ext cx="5108575" cy="927800"/>
          </a:xfrm>
          <a:prstGeom prst="rect">
            <a:avLst/>
          </a:prstGeom>
          <a:noFill/>
          <a:ln cap="flat" cmpd="sng" w="9525">
            <a:solidFill>
              <a:srgbClr val="9A9A9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9"/>
          <p:cNvSpPr txBox="1"/>
          <p:nvPr/>
        </p:nvSpPr>
        <p:spPr>
          <a:xfrm>
            <a:off x="280800" y="243850"/>
            <a:ext cx="850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 TECHNIQUES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4879725" y="2535363"/>
            <a:ext cx="4109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is a </a:t>
            </a: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linear interpolation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 that uses pre-calculated </a:t>
            </a: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covariance matrices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weight received pilot signals and minimize the mean squared error across the channel grid.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25" y="1966250"/>
            <a:ext cx="178170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6">
            <a:alphaModFix/>
          </a:blip>
          <a:srcRect b="0" l="0" r="2104" t="0"/>
          <a:stretch/>
        </p:blipFill>
        <p:spPr>
          <a:xfrm>
            <a:off x="4971625" y="1928550"/>
            <a:ext cx="1522700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1161650" y="4079650"/>
            <a:ext cx="98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Output: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6958050" y="1481775"/>
            <a:ext cx="2063100" cy="11328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hx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the correlation between the true channel and the received signal.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the correlation of the received signal with itself.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0" l="537" r="0" t="9543"/>
          <a:stretch/>
        </p:blipFill>
        <p:spPr>
          <a:xfrm>
            <a:off x="117125" y="1673400"/>
            <a:ext cx="8782802" cy="32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502125" y="1175738"/>
            <a:ext cx="4333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 Estimation </a:t>
            </a:r>
            <a:r>
              <a:rPr lang="en" sz="17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LMMSE: -1.37dB</a:t>
            </a:r>
            <a:endParaRPr sz="17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290250" y="188650"/>
            <a:ext cx="878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rgbClr val="1A1C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LMMSE TECHNIQUE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99999" l="2690" r="-2689" t="-74794"/>
          <a:stretch/>
        </p:blipFill>
        <p:spPr>
          <a:xfrm>
            <a:off x="383300" y="4457150"/>
            <a:ext cx="4930801" cy="2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850" y="2278475"/>
            <a:ext cx="1477050" cy="4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063" y="674400"/>
            <a:ext cx="7128477" cy="438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6">
            <a:alphaModFix/>
          </a:blip>
          <a:srcRect b="26857" l="0" r="4168" t="0"/>
          <a:stretch/>
        </p:blipFill>
        <p:spPr>
          <a:xfrm>
            <a:off x="686350" y="4722413"/>
            <a:ext cx="4627749" cy="2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383300" y="182500"/>
            <a:ext cx="84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 OF INITIAL DENOISING NETWORK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399" y="2374950"/>
            <a:ext cx="13119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400" y="1770400"/>
            <a:ext cx="13119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04700" y="152350"/>
            <a:ext cx="859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28500" y="1022925"/>
            <a:ext cx="87468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 State Information (CSI)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critical for the performance of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OFDM-based wireless communication systems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Traditional estimation methods,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Squares (LS)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Minimum Mean Squared Error (LMMSE)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face significant challenges: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Sensitivity to Noise: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Traditional methods often suffer from severe performance degradation in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SNR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environments.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Dependency: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LMMSE requires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prior knowledge of channel statistics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are often unavailable in real-world scenarios.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of Existing DL Models: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offer improvements, they often fail to capture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long-range time-frequency correlations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these limitations developing a software-based framework that cascades an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Denoising Network (IDN)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a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Transformer-based model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This approach aims to suppress pilot noise and exploit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correlations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across the OFDM grid to reconstruct high-fidelity CSI without requiring prior channel statistics.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13" y="1356600"/>
            <a:ext cx="4165900" cy="625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p32"/>
          <p:cNvGraphicFramePr/>
          <p:nvPr/>
        </p:nvGraphicFramePr>
        <p:xfrm>
          <a:off x="5026038" y="2087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{50D0C0BB-5CD8-48F0-A5B7-32CCEA9D34B1}</a:tableStyleId>
              </a:tblPr>
              <a:tblGrid>
                <a:gridCol w="1905700"/>
                <a:gridCol w="2154225"/>
              </a:tblGrid>
              <a:tr h="34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Value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Layers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Dense Layers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Activation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LeakyReLU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Normalization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Batch-Normalisation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6" name="Google Shape;226;p32"/>
          <p:cNvSpPr txBox="1"/>
          <p:nvPr/>
        </p:nvSpPr>
        <p:spPr>
          <a:xfrm>
            <a:off x="5026050" y="1469388"/>
            <a:ext cx="20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 of the IDN: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4">
            <a:alphaModFix/>
          </a:blip>
          <a:srcRect b="17863" l="19211" r="0" t="11753"/>
          <a:stretch/>
        </p:blipFill>
        <p:spPr>
          <a:xfrm>
            <a:off x="6975250" y="3520925"/>
            <a:ext cx="756048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383300" y="182500"/>
            <a:ext cx="84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THEORY OF </a:t>
            </a: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IDN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672275" y="2120225"/>
            <a:ext cx="3844800" cy="196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➔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denoised</a:t>
            </a: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Denoised Channel State Information (CSI)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is the final output of the network.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➔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</a:t>
            </a: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Squares (LS) Channel Estimate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serves as the noisy input to the IDN.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➔"/>
            </a:pPr>
            <a:r>
              <a:rPr b="1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IDN</a:t>
            </a: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</a:t>
            </a: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</a:t>
            </a: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Learned Noise Residual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predicted by the 4-layer dense network to be subtracted from the noisy input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3283" r="2349" t="0"/>
          <a:stretch/>
        </p:blipFill>
        <p:spPr>
          <a:xfrm>
            <a:off x="1686275" y="922375"/>
            <a:ext cx="6317698" cy="38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439725" y="3385725"/>
            <a:ext cx="880050" cy="2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8421783" y="46287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368" y="2782825"/>
            <a:ext cx="642107" cy="1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9825" y="2782825"/>
            <a:ext cx="548700" cy="1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383300" y="182500"/>
            <a:ext cx="84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DETERMINATION</a:t>
            </a: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LAYERS IN IDN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0000" y="1162925"/>
            <a:ext cx="760700" cy="13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5938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4"/>
          <p:cNvSpPr txBox="1"/>
          <p:nvPr/>
        </p:nvSpPr>
        <p:spPr>
          <a:xfrm>
            <a:off x="17250" y="195875"/>
            <a:ext cx="910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&amp; OUTPUT </a:t>
            </a: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LAYERS IN IDN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5"/>
          <p:cNvPicPr preferRelativeResize="0"/>
          <p:nvPr/>
        </p:nvPicPr>
        <p:blipFill rotWithShape="1">
          <a:blip r:embed="rId3">
            <a:alphaModFix/>
          </a:blip>
          <a:srcRect b="99999" l="2690" r="-2689" t="-74794"/>
          <a:stretch/>
        </p:blipFill>
        <p:spPr>
          <a:xfrm>
            <a:off x="383300" y="4457150"/>
            <a:ext cx="4930801" cy="2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850" y="2278475"/>
            <a:ext cx="1477050" cy="4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226" y="767500"/>
            <a:ext cx="7128477" cy="438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 rotWithShape="1">
          <a:blip r:embed="rId6">
            <a:alphaModFix/>
          </a:blip>
          <a:srcRect b="26857" l="0" r="4168" t="0"/>
          <a:stretch/>
        </p:blipFill>
        <p:spPr>
          <a:xfrm>
            <a:off x="383300" y="4722413"/>
            <a:ext cx="4627749" cy="2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/>
        </p:nvSpPr>
        <p:spPr>
          <a:xfrm>
            <a:off x="383300" y="182500"/>
            <a:ext cx="84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 OF TOKENIZATION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964" y="2507701"/>
            <a:ext cx="13799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 rotWithShape="1">
          <a:blip r:embed="rId3">
            <a:alphaModFix/>
          </a:blip>
          <a:srcRect b="26101" l="9683" r="13037" t="0"/>
          <a:stretch/>
        </p:blipFill>
        <p:spPr>
          <a:xfrm>
            <a:off x="2385575" y="4475300"/>
            <a:ext cx="3487700" cy="627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7" name="Google Shape;267;p36"/>
          <p:cNvGraphicFramePr/>
          <p:nvPr/>
        </p:nvGraphicFramePr>
        <p:xfrm>
          <a:off x="469838" y="2561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{50D0C0BB-5CD8-48F0-A5B7-32CCEA9D34B1}</a:tableStyleId>
              </a:tblPr>
              <a:tblGrid>
                <a:gridCol w="1264800"/>
                <a:gridCol w="1203300"/>
                <a:gridCol w="5946250"/>
              </a:tblGrid>
              <a:tr h="23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Concept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A. Serialization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Flattening the Grid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clean pilot data (</a:t>
                      </a: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^denoised) is flattened into a single, long vector (length NSC×NSYM x2).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B. Token Creation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Real/Imag Separation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complex values are separated into their </a:t>
                      </a: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</a:t>
                      </a: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</a:t>
                      </a: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Imaginary</a:t>
                      </a: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components, forming the core features of the sequence.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C. Positional Encoding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Injecting Location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Append the original Subcarrier and Symbol index to each element. This tells the Transformer the element's exact location on the grid.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47625" marL="47625">
                    <a:lnL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A9A9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8" name="Google Shape;268;p36"/>
          <p:cNvSpPr txBox="1"/>
          <p:nvPr/>
        </p:nvSpPr>
        <p:spPr>
          <a:xfrm>
            <a:off x="243600" y="978425"/>
            <a:ext cx="8900400" cy="16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1. Objective 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Problem: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The Transformer requires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1D sequential data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(like a sentence) but the Channel State Information (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) is a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2D grid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(Frequency × Time).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Goal: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Convert the 2D channel grid into a structured 1D sequence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without losing the crucial spatial coordinates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2. Process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6"/>
          <p:cNvSpPr txBox="1"/>
          <p:nvPr/>
        </p:nvSpPr>
        <p:spPr>
          <a:xfrm>
            <a:off x="383300" y="182500"/>
            <a:ext cx="84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THEORY </a:t>
            </a: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TOKENIZATION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50" y="1235850"/>
            <a:ext cx="456095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/>
          <p:nvPr/>
        </p:nvSpPr>
        <p:spPr>
          <a:xfrm>
            <a:off x="5240463" y="2109847"/>
            <a:ext cx="2953200" cy="27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Color Graph</a:t>
            </a:r>
            <a:endParaRPr b="1" sz="1200" u="sng">
              <a:solidFill>
                <a:srgbClr val="1A1C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100"/>
              <a:buFont typeface="Times New Roman"/>
              <a:buAutoNum type="arabicPeriod"/>
            </a:pPr>
            <a:r>
              <a:rPr b="1" lang="en" sz="11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Low Index (Dark Purple/Blue):</a:t>
            </a:r>
            <a:r>
              <a:rPr lang="en" sz="11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These are the elements that come </a:t>
            </a:r>
            <a:r>
              <a:rPr b="1" lang="en" sz="11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</a:t>
            </a:r>
            <a:r>
              <a:rPr lang="en" sz="11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 the sequential vector (e.g., the bottom-left corner).</a:t>
            </a:r>
            <a:endParaRPr sz="1100">
              <a:solidFill>
                <a:srgbClr val="1A1C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100"/>
              <a:buFont typeface="Times New Roman"/>
              <a:buAutoNum type="arabicPeriod"/>
            </a:pPr>
            <a:r>
              <a:rPr b="1" lang="en" sz="11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High Index (Yellow/White):</a:t>
            </a:r>
            <a:r>
              <a:rPr lang="en" sz="11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These are the elements that come </a:t>
            </a:r>
            <a:r>
              <a:rPr b="1" lang="en" sz="11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last</a:t>
            </a:r>
            <a:r>
              <a:rPr lang="en" sz="11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 the sequential vector (e.g., the top-right corner).</a:t>
            </a:r>
            <a:endParaRPr sz="1100">
              <a:solidFill>
                <a:srgbClr val="1A1C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383300" y="182500"/>
            <a:ext cx="84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2D VISUALIZATION OF </a:t>
            </a: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TOKENIZATION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 rotWithShape="1">
          <a:blip r:embed="rId4">
            <a:alphaModFix/>
          </a:blip>
          <a:srcRect b="26101" l="9683" r="13037" t="0"/>
          <a:stretch/>
        </p:blipFill>
        <p:spPr>
          <a:xfrm>
            <a:off x="5160925" y="1397375"/>
            <a:ext cx="3487700" cy="6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8"/>
          <p:cNvPicPr preferRelativeResize="0"/>
          <p:nvPr/>
        </p:nvPicPr>
        <p:blipFill rotWithShape="1">
          <a:blip r:embed="rId3">
            <a:alphaModFix/>
          </a:blip>
          <a:srcRect b="99999" l="2690" r="-2689" t="-74794"/>
          <a:stretch/>
        </p:blipFill>
        <p:spPr>
          <a:xfrm>
            <a:off x="383300" y="4457150"/>
            <a:ext cx="4930801" cy="2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850" y="2278475"/>
            <a:ext cx="1477050" cy="4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763" y="674400"/>
            <a:ext cx="7128477" cy="438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 rotWithShape="1">
          <a:blip r:embed="rId6">
            <a:alphaModFix/>
          </a:blip>
          <a:srcRect b="26857" l="0" r="4168" t="0"/>
          <a:stretch/>
        </p:blipFill>
        <p:spPr>
          <a:xfrm>
            <a:off x="383300" y="4722413"/>
            <a:ext cx="4627749" cy="2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/>
        </p:nvSpPr>
        <p:spPr>
          <a:xfrm>
            <a:off x="383300" y="182500"/>
            <a:ext cx="84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 OF DEEP LEARNING MODEL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aphicFrame>
        <p:nvGraphicFramePr>
          <p:cNvPr id="295" name="Google Shape;295;p39"/>
          <p:cNvGraphicFramePr/>
          <p:nvPr/>
        </p:nvGraphicFramePr>
        <p:xfrm>
          <a:off x="1146750" y="68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{50D0C0BB-5CD8-48F0-A5B7-32CCEA9D34B1}</a:tableStyleId>
              </a:tblPr>
              <a:tblGrid>
                <a:gridCol w="1247775"/>
                <a:gridCol w="1304850"/>
                <a:gridCol w="3025650"/>
                <a:gridCol w="1272225"/>
              </a:tblGrid>
              <a:tr h="41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Module 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Component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Formula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Parameter Count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IDN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Linear 1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(2688 x 1024) + </a:t>
                      </a: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512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2,753,536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BatchNorm 1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2 x1024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2,048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Linear 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(1024 x </a:t>
                      </a: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512</a:t>
                      </a: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) + </a:t>
                      </a: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256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524,800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BatchNorm 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2 x 512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1,024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Linear 3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(512 x 256) + </a:t>
                      </a: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128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131,328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Linear 4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(256 x 2688) + 2688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690,816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Transformer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Linear Embed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(2688 x 512) + 512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1,376,768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BatchNorm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2 x 512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1,024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4x Encoder Layers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4 x [dmodel</a:t>
                      </a:r>
                      <a:r>
                        <a:rPr b="1" lang="en" sz="1500">
                          <a:solidFill>
                            <a:srgbClr val="1F1F1F"/>
                          </a:solidFill>
                        </a:rPr>
                        <a:t> .</a:t>
                      </a: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 (12 dmodel + 13)]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~12,600,000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Output Layer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(512 x 2688) + 2688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1,379,456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TOTAL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~19.46 Million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6" name="Google Shape;29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9"/>
          <p:cNvSpPr txBox="1"/>
          <p:nvPr/>
        </p:nvSpPr>
        <p:spPr>
          <a:xfrm>
            <a:off x="433350" y="85275"/>
            <a:ext cx="858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DL MODEL PHASE 1 PARAMETERS 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750" y="1503575"/>
            <a:ext cx="2641248" cy="8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075" y="3991975"/>
            <a:ext cx="4456300" cy="982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425" y="2312775"/>
            <a:ext cx="3176325" cy="13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 rotWithShape="1">
          <a:blip r:embed="rId6">
            <a:alphaModFix/>
          </a:blip>
          <a:srcRect b="0" l="0" r="13897" t="0"/>
          <a:stretch/>
        </p:blipFill>
        <p:spPr>
          <a:xfrm>
            <a:off x="1170175" y="2400600"/>
            <a:ext cx="2858241" cy="9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40"/>
          <p:cNvSpPr txBox="1"/>
          <p:nvPr/>
        </p:nvSpPr>
        <p:spPr>
          <a:xfrm>
            <a:off x="433350" y="302525"/>
            <a:ext cx="858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 TRAINING PHASE 1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6250"/>
            <a:ext cx="8839127" cy="28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1"/>
          <p:cNvSpPr txBox="1"/>
          <p:nvPr/>
        </p:nvSpPr>
        <p:spPr>
          <a:xfrm>
            <a:off x="402675" y="1017725"/>
            <a:ext cx="5509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88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AND OUTPUT VISUALIZATION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433350" y="302525"/>
            <a:ext cx="858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 TRAINING PHASE 1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2744125" y="4244725"/>
            <a:ext cx="41022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 Estimation DL Phase 1: -0.70dB</a:t>
            </a:r>
            <a:endParaRPr sz="15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11700" y="108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LITERATURE SURVEY 1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52250" y="548500"/>
            <a:ext cx="8239500" cy="45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Deep-Learning Based Channel Estimation for OFDM Wireless Communications</a:t>
            </a:r>
            <a:endParaRPr b="1"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Authors:</a:t>
            </a: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Guoda Tian, Xuesong Cai, Tian Zhou, Weinan Wang, Fredrik Tufvesson</a:t>
            </a:r>
            <a:b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Journal:</a:t>
            </a: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IEEE International Workshop on Signal Processing Advances in Wireless Communications (SPAWC)</a:t>
            </a:r>
            <a:b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Year:</a:t>
            </a: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2022</a:t>
            </a:r>
            <a:endParaRPr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Done:</a:t>
            </a:r>
            <a:endParaRPr b="1"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A1C1E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a deep learning–based channel estimation pipeline for OFDM systems to estimate full CSI from limited pilot symbols </a:t>
            </a: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increasing pilot power</a:t>
            </a: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density.</a:t>
            </a:r>
            <a:endParaRPr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A1C1E"/>
              </a:buClr>
              <a:buSzPts val="1400"/>
              <a:buChar char="●"/>
            </a:pP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an</a:t>
            </a: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Initial Denoise Network (IDN)</a:t>
            </a: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a</a:t>
            </a: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Resolution Enhancement Network</a:t>
            </a: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(REN) using fully connected layers to improve pilot SNR and recover high-resolution CSI.</a:t>
            </a:r>
            <a:endParaRPr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A1C1E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 significant </a:t>
            </a: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gains</a:t>
            </a: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(10–15 dB NMSE improvement) over LMMSE and ChannelNet, especially at low SNR, with a compact model suitable for embedded systems.</a:t>
            </a:r>
            <a:endParaRPr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Limitations:</a:t>
            </a:r>
            <a:endParaRPr b="1"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1A1C1E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Evaluated only for</a:t>
            </a: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SISO OFDM</a:t>
            </a: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systems.</a:t>
            </a:r>
            <a:endParaRPr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1A1C1E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</a:t>
            </a:r>
            <a:r>
              <a:rPr b="1"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supervised training</a:t>
            </a:r>
            <a:r>
              <a:rPr lang="en">
                <a:solidFill>
                  <a:srgbClr val="1A1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large labeled datasets.</a:t>
            </a:r>
            <a:endParaRPr>
              <a:solidFill>
                <a:srgbClr val="1A1C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0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2"/>
          <p:cNvSpPr txBox="1"/>
          <p:nvPr/>
        </p:nvSpPr>
        <p:spPr>
          <a:xfrm>
            <a:off x="433350" y="302525"/>
            <a:ext cx="858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 OF </a:t>
            </a: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 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24" name="Google Shape;324;p42"/>
          <p:cNvGraphicFramePr/>
          <p:nvPr/>
        </p:nvGraphicFramePr>
        <p:xfrm>
          <a:off x="5037800" y="99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{50D0C0BB-5CD8-48F0-A5B7-32CCEA9D34B1}</a:tableStyleId>
              </a:tblPr>
              <a:tblGrid>
                <a:gridCol w="1452700"/>
                <a:gridCol w="1097850"/>
                <a:gridCol w="1097850"/>
              </a:tblGrid>
              <a:tr h="31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Phase</a:t>
                      </a:r>
                      <a:endParaRPr b="1" sz="125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69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Metric</a:t>
                      </a:r>
                      <a:endParaRPr b="1"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 Epochs</a:t>
                      </a:r>
                      <a:endParaRPr b="1"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300 Epochs</a:t>
                      </a:r>
                      <a:endParaRPr b="1"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Parameters</a:t>
                      </a:r>
                      <a:endParaRPr b="1"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1,94,61,472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1,94,61,472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Size (MB)</a:t>
                      </a:r>
                      <a:endParaRPr b="1"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74.2 MB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74.2 MB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GFLOPs (Per Inference)</a:t>
                      </a:r>
                      <a:endParaRPr b="1"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0.039 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GFLOPs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0.039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GFLOPs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9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Training GFLOPs</a:t>
                      </a: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58,500 GFLOPs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351,000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GFLOPs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Time</a:t>
                      </a:r>
                      <a:endParaRPr b="1"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 Minutes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 Minutes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Latency(approx)</a:t>
                      </a:r>
                      <a:endParaRPr b="1"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5ms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181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5ms</a:t>
                      </a:r>
                      <a:endParaRPr sz="1100">
                        <a:solidFill>
                          <a:srgbClr val="18181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p42"/>
          <p:cNvSpPr txBox="1"/>
          <p:nvPr/>
        </p:nvSpPr>
        <p:spPr>
          <a:xfrm>
            <a:off x="433350" y="1049500"/>
            <a:ext cx="22851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311950" y="1620825"/>
            <a:ext cx="43383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 Efficiency: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0.039 GFLOPs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 inference indicates a lightweight execution phase, essential for deployment on edge devices.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Scalability: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linear increase in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Training GFLOPs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Phase 1 to Phase 2 shows predictable resource consumption during the development cycle.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Capability: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consistent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5ms latency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across both phases confirms the model's stability for time-sensitive resource grid processing (96×14).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587600" y="3784475"/>
            <a:ext cx="4113300" cy="113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GFLOPs (Inference Complexity)</a:t>
            </a: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tells how much work the computer does to process </a:t>
            </a:r>
            <a:r>
              <a:rPr b="1"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single input</a:t>
            </a: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(one channel matrix).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Total Training GFLOPs (Computational Energy)</a:t>
            </a: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tells the total amount of "math" performed during the entire training process to reach the final weights.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00" y="1477175"/>
            <a:ext cx="5072199" cy="12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34875"/>
            <a:ext cx="3716325" cy="9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24" y="3906575"/>
            <a:ext cx="3006400" cy="7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3589" y="2953675"/>
            <a:ext cx="4723661" cy="9529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6" name="Google Shape;336;p4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37" name="Google Shape;33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43"/>
          <p:cNvSpPr txBox="1"/>
          <p:nvPr/>
        </p:nvSpPr>
        <p:spPr>
          <a:xfrm>
            <a:off x="433350" y="302525"/>
            <a:ext cx="858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 TRAINING PHASE 2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aphicFrame>
        <p:nvGraphicFramePr>
          <p:cNvPr id="344" name="Google Shape;344;p44"/>
          <p:cNvGraphicFramePr/>
          <p:nvPr/>
        </p:nvGraphicFramePr>
        <p:xfrm>
          <a:off x="1146750" y="68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{50D0C0BB-5CD8-48F0-A5B7-32CCEA9D34B1}</a:tableStyleId>
              </a:tblPr>
              <a:tblGrid>
                <a:gridCol w="1247775"/>
                <a:gridCol w="1304850"/>
                <a:gridCol w="3025650"/>
                <a:gridCol w="1272225"/>
              </a:tblGrid>
              <a:tr h="41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Module 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Component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Formula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Parameter Count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IDN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Linear 1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(2688 x 1024) + </a:t>
                      </a: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1024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2,753,536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BatchNorm 1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2 x1024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2,048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Linear 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(1024 x 512) + </a:t>
                      </a: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512</a:t>
                      </a: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 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524,800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BatchNorm 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2 x 512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1,024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Linear 3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(512 x 256) + 256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131,328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Linear 4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(256 x 2688) + 2688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690,816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Transformer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Linear Embed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(2688 x 512) + 512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1,376,768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BatchNorm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2 x 512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1,024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4x Encoder Layers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4 x [dmodel</a:t>
                      </a:r>
                      <a:r>
                        <a:rPr b="1" lang="en" sz="1500">
                          <a:solidFill>
                            <a:srgbClr val="1F1F1F"/>
                          </a:solidFill>
                        </a:rPr>
                        <a:t> .</a:t>
                      </a: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 (12 dmodel + 13)]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~12,600,000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Output Layer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(512 x 2688) + 2688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1,379,456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TOTAL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F1F1F"/>
                          </a:solidFill>
                        </a:rPr>
                        <a:t>~19.46 Million</a:t>
                      </a:r>
                      <a:endParaRPr b="1" sz="10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5" name="Google Shape;34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4"/>
          <p:cNvSpPr txBox="1"/>
          <p:nvPr/>
        </p:nvSpPr>
        <p:spPr>
          <a:xfrm>
            <a:off x="433350" y="85275"/>
            <a:ext cx="858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DL MODEL PHASE 2 PARAMETERS 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382"/>
            <a:ext cx="8991601" cy="286256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53" name="Google Shape;35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45"/>
          <p:cNvSpPr txBox="1"/>
          <p:nvPr/>
        </p:nvSpPr>
        <p:spPr>
          <a:xfrm>
            <a:off x="433350" y="302525"/>
            <a:ext cx="858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 TRAINING PHASE 2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2540000" y="4246950"/>
            <a:ext cx="4336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 Estimation DL Phase 2: -1.57dB</a:t>
            </a:r>
            <a:endParaRPr sz="15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/>
        </p:nvSpPr>
        <p:spPr>
          <a:xfrm>
            <a:off x="311700" y="274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i="1"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1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3" name="Google Shape;363;p46"/>
          <p:cNvGraphicFramePr/>
          <p:nvPr/>
        </p:nvGraphicFramePr>
        <p:xfrm>
          <a:off x="2743025" y="27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{50D0C0BB-5CD8-48F0-A5B7-32CCEA9D34B1}</a:tableStyleId>
              </a:tblPr>
              <a:tblGrid>
                <a:gridCol w="988325"/>
                <a:gridCol w="988325"/>
                <a:gridCol w="988325"/>
                <a:gridCol w="9883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Estimation Method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Category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NMSE (dB)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Core Strength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Least Squares (LS)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Mathematical Baseline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-1.20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Standard baseline with high noise sensitivity.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LMMSE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Traditional Optimal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-1.37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Traditional optimal linear estimator.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IDN-Transformer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Model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-1.57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Superior noise suppression &amp; global correlation.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7625" marB="47625" marR="47625" marL="4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4" name="Google Shape;364;p46"/>
          <p:cNvSpPr txBox="1"/>
          <p:nvPr/>
        </p:nvSpPr>
        <p:spPr>
          <a:xfrm>
            <a:off x="606975" y="1085825"/>
            <a:ext cx="8225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Superiority: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IDN-Transformer consistently outperforms both the LS and LMMSE mathematical baselines under 10 dB SNR conditions.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Noise Mitigation: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Initial Denoising Network (IDN) stage provides a cleaner input, which is particularly critical for sensitive high-order modulations like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16-QAM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Correlation Capture: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utilizing a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self-attention mechanism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model learns complex, non-local time-frequency correlations across the entire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96 × 14 resource grid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overcoming the local limitations of standard CNNs.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/>
        </p:nvSpPr>
        <p:spPr>
          <a:xfrm>
            <a:off x="311700" y="352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WORKS REMAINING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1.DL model training with [IDN]-&gt;[Tokenization]-&gt;[ Transformer] -For 10000 samples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2.DL model Optimization and switching 16QAM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3.Comparison with Deep Learning model and</a:t>
            </a:r>
            <a:r>
              <a:rPr lang="en" sz="1800">
                <a:solidFill>
                  <a:srgbClr val="1A1C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Linear Minimum Mean Squared Error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0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311700" y="1017725"/>
            <a:ext cx="85206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 1: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G. Tian, X. Cai, T. Zhou, W. Wang, and F. Tufvesson, "Deep-Learning Based Channel Estimation for OFDM Wireless Communications," </a:t>
            </a: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International Workshop on Signal Processing Advances in Wireless Communications (SPAWC)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2022. 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 2: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J. Guo, et al., "Deep Learning-Based Channel Estimation with Transformer," </a:t>
            </a: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Access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2021. 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 3: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X. Yi and C. Zhong, "Deep Learning for Joint Channel Estimation and Signal Detection in OFDM Systems," </a:t>
            </a: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Communications Letters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2020. 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 4: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Y. Zhang, J. Chen, and D. Guo, "Deep Learning-Based Channel Estimation for Massive MIMO-OFDM Systems," </a:t>
            </a: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Transactions on Vehicular Technology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2021. 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 5: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Z. Qin, H. Ye, and G. Y. Li, "Model-Driven Deep Learning for Channel Estimation in OFDM Systems," </a:t>
            </a: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Transactions on Wireless Communications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2022. 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 6: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J. Wu, et al., "CE-ViT: A Robust Channel Estimator Based on Vision Transformer for OFDM Systems," </a:t>
            </a: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Conference on Communications (ICC)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2024.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 7: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M. Gok, et al., "CHAST: Attention Aided SISO OFDM Channel Estimation," </a:t>
            </a: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NeurIPS Workshop on AI for Next-Generation Wireless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2025.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 8: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H. Hashempoor and W. Choi, "Comm-Transformer: A Robust Deep Learning-Based Receiver for OFDM System Under TDL Channel," </a:t>
            </a: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Transactions on Machine Learning in Communications and Networking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2024.</a:t>
            </a:r>
            <a:endParaRPr sz="13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/>
        </p:nvSpPr>
        <p:spPr>
          <a:xfrm>
            <a:off x="311700" y="316575"/>
            <a:ext cx="8520600" cy="4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5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5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4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86" name="Google Shape;38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11700" y="59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rgbClr val="1A1C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LITERATURE SURVEY 2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11700" y="433675"/>
            <a:ext cx="85206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Deep Learning-Based Channel Estimation with Transformer</a:t>
            </a:r>
            <a:endParaRPr b="1">
              <a:solidFill>
                <a:srgbClr val="1A1C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Authors:</a:t>
            </a:r>
            <a: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J. Guo, et al.</a:t>
            </a:r>
            <a:b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Journal:</a:t>
            </a:r>
            <a: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IEEE Access (2021)</a:t>
            </a:r>
            <a:b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Year:</a:t>
            </a:r>
            <a: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2021</a:t>
            </a:r>
            <a:endParaRPr>
              <a:solidFill>
                <a:srgbClr val="1A1C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Work Done:</a:t>
            </a:r>
            <a:endParaRPr>
              <a:solidFill>
                <a:srgbClr val="1A1C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1400"/>
              </a:spcBef>
              <a:spcAft>
                <a:spcPts val="0"/>
              </a:spcAft>
              <a:buClr>
                <a:srgbClr val="1A1C1E"/>
              </a:buClr>
              <a:buSzPts val="1400"/>
              <a:buChar char="●"/>
            </a:pPr>
            <a:r>
              <a:rPr b="1"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Emphasized the use of Self-Attention</a:t>
            </a:r>
            <a: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effectively capture the complex, non-local time-frequency correlations inherent in wireless channels.</a:t>
            </a:r>
            <a:endParaRPr>
              <a:solidFill>
                <a:srgbClr val="1A1C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1400"/>
              </a:spcBef>
              <a:spcAft>
                <a:spcPts val="0"/>
              </a:spcAft>
              <a:buClr>
                <a:srgbClr val="1A1C1E"/>
              </a:buClr>
              <a:buSzPts val="1400"/>
              <a:buChar char="●"/>
            </a:pPr>
            <a: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Demonstrated that the Transformer model outperforms CNN-based models by achieving a </a:t>
            </a:r>
            <a:r>
              <a:rPr b="1"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lower NMSE (Normalized Mean Square Error)</a:t>
            </a:r>
            <a:endParaRPr>
              <a:solidFill>
                <a:srgbClr val="1A1C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1400"/>
              </a:spcBef>
              <a:spcAft>
                <a:spcPts val="0"/>
              </a:spcAft>
              <a:buClr>
                <a:srgbClr val="1A1C1E"/>
              </a:buClr>
              <a:buSzPts val="1400"/>
              <a:buChar char="●"/>
            </a:pPr>
            <a: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Confirmed that the Transformer architecture is uniquely suited for processing sequential and global grid data by integrating </a:t>
            </a:r>
            <a:r>
              <a:rPr b="1"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Positional Encoding</a:t>
            </a:r>
            <a: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preserve the time-frequency structure.</a:t>
            </a:r>
            <a:endParaRPr>
              <a:solidFill>
                <a:srgbClr val="1A1C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Limitations:</a:t>
            </a:r>
            <a:endParaRPr>
              <a:solidFill>
                <a:srgbClr val="1A1C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1400"/>
              </a:spcBef>
              <a:spcAft>
                <a:spcPts val="0"/>
              </a:spcAft>
              <a:buClr>
                <a:srgbClr val="1A1C1E"/>
              </a:buClr>
              <a:buSzPts val="1400"/>
              <a:buChar char="●"/>
            </a:pPr>
            <a: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implementation is </a:t>
            </a:r>
            <a:r>
              <a:rPr b="1"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computationally expensive</a:t>
            </a:r>
            <a: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due to the high complexity of the self-attention mechanism, potentially increasing training time compared to simpler CNN/MLP models.</a:t>
            </a:r>
            <a:endParaRPr>
              <a:solidFill>
                <a:srgbClr val="1A1C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spcBef>
                <a:spcPts val="1400"/>
              </a:spcBef>
              <a:spcAft>
                <a:spcPts val="1400"/>
              </a:spcAft>
              <a:buClr>
                <a:srgbClr val="1A1C1E"/>
              </a:buClr>
              <a:buSzPts val="1400"/>
              <a:buChar char="●"/>
            </a:pPr>
            <a: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Performance is highly dependent on the </a:t>
            </a:r>
            <a:r>
              <a:rPr b="1"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quality of the positional encoding</a:t>
            </a:r>
            <a:r>
              <a:rPr lang="en">
                <a:solidFill>
                  <a:srgbClr val="1A1C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scheme used.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311700" y="59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rgbClr val="1A1C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LITERATURE SURVEY 3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11700" y="469950"/>
            <a:ext cx="85206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Denoising Generalization Performance of Channel Estimation in Multipath Time-Varying OFDM Systems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Yinying Li, Xin Bian, Mingqi Li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Sensors (MDPI)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Year: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Done: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a deep network with Denoising CNN (DnCNN) to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suppress AWGN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pilot-based CSI matrices.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Modeled the channel frequency response as a 2D grid and applied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residual learning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refine the initial LS/LMMSE estimate.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lower NMSE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better generalization across varying SNR and Doppler conditions.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Depends on the accuracy of the initial LS/LMMSE estimate;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errors propagate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the denoiser.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channel/noise statistics implicitly learned from large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labeled datasets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computational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cost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due to deep CNN and residual blocks.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311700" y="59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A1C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LITERATURE SURVEY 4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411925"/>
            <a:ext cx="85206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ChannelNet: A Deep Neural Network for Channel Estimation in OFDM Systems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Authors: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Ye Yuan, Guanding Yu, Hailin Zhang, Yonghui Li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IEEE Wireless Communications Letters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Year: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2019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Done: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Proposed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ChannelNet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 CNN-based deep learning framework for OFDM channel estimation.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Designed a two-stage architecture consisting of a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super-resolution CNN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an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restoration CNN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                                                    reconstruct high-quality CSI from sparse pilot signals.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Treated channel estimation as an image recovery problem by representing CSI as a 2D time–frequency grid.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Demonstrated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NMSE performance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compared to traditional LS and MMSE estimation methods.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CNN architecture mainly captures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spatial features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struggles to learn long-range time–frequency dependencies.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Requires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computational resources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training deeper CNN layers.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Performance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depends heavily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pilot distribution and training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diversity.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311700" y="59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rgbClr val="1A1C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LITERATURE SURVEY 5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311700" y="469950"/>
            <a:ext cx="85206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DFT-based Low Complexity LMMSE Channel Estimation Technique for OFDM Systems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Authors: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Jyoti Prasanna Patra, Bibhuti Bhusan Pradhan, Poonam Singh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Journal of Telecommunications and Information Technology (JTIT)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Year: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Done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Reduced the computational complexity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conventional LMMSE by exploiting DFT properties and structured correlation.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Achieved near-optimal NMSE/BER performance compared to standard LMMSE and significantly better performance than LS.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Demonstrated that LMMSE remains a strong and commonly used baseline in OFDM channel estimation.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Still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channel statistics / covariance information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may not always be accurately available in practical systems.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depends on the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assumed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channel correlation model.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Although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complexity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reduced, it is still higher than LS and may be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low-power devices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304700" y="152350"/>
            <a:ext cx="859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28500" y="1022925"/>
            <a:ext cx="87468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software-based OFDM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channel estimation framework using deep learning techniques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the limitations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traditional channel estimation methods under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noisy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low-SNR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design and implement a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pilot denoising network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improve the quality of received channel information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apply a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Transformer-based model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learning global time–frequency channel correlations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achieve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channel estimation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accuracy compared to conventional and existing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deep learning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evaluate system performance using error metrics such as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Mean Squared Error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(MSE) across different SNR levels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304700" y="152350"/>
            <a:ext cx="859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OF THE PROJECT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207975" y="1022925"/>
            <a:ext cx="8767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Software-Defined Deep Learning Framework: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Engineering a comprehensive software-based estimation pipeline specifically designed for high-fidelity CSI recovery in OFDM wireless systems.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Realistic Channel Environment Simulation: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Modeling complex wireless signal conditions utilizing Rayleigh Fading and Additive White Gaussian Noise (AWGN) to analyze estimation robustness.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 Architecture: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Implementing a Transformer-based model to exploit multi-head self-attention mechanisms for learning global time-frequency correlations across the resource grid.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Quantitative Performance Evaluation: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Assessing system accuracy through standardized MSE and NMSE metrics across a dynamic range of Signal-to-Noise Ratio (SNR) levels.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Standardized Benchmarking: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Conducting a comparative analysis to validate the proposed model against conventional Least Squares (LS) and Linear Minimum Mean Squared Error (LMMSE) techniques.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Simulation-Based Research Boundaries: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Focus is restricted to high-performance simulation-based modeling using Python, PyTorch, and Google Colab to validate architectural efficiency rather than physical hardware implementation.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